
<file path=[Content_Types].xml><?xml version="1.0" encoding="utf-8"?>
<Types xmlns="http://schemas.openxmlformats.org/package/2006/content-types">
  <Default Extension="png" ContentType="image/png"/>
  <Default Extension="opdownload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8" r:id="rId8"/>
    <p:sldId id="262" r:id="rId9"/>
    <p:sldId id="264" r:id="rId10"/>
    <p:sldId id="265" r:id="rId11"/>
    <p:sldId id="266" r:id="rId12"/>
    <p:sldId id="269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28F"/>
    <a:srgbClr val="0E3A8A"/>
    <a:srgbClr val="003C7B"/>
    <a:srgbClr val="003D9E"/>
    <a:srgbClr val="00FF99"/>
    <a:srgbClr val="0C2B5F"/>
    <a:srgbClr val="04152F"/>
    <a:srgbClr val="1860BF"/>
    <a:srgbClr val="3A41C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69" autoAdjust="0"/>
  </p:normalViewPr>
  <p:slideViewPr>
    <p:cSldViewPr>
      <p:cViewPr>
        <p:scale>
          <a:sx n="75" d="100"/>
          <a:sy n="75" d="100"/>
        </p:scale>
        <p:origin x="2556" y="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12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87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4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4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5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4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3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7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8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48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1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g"/><Relationship Id="rId2" Type="http://schemas.openxmlformats.org/officeDocument/2006/relationships/image" Target="../media/image30.jpeg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opdownload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24416"/>
            <a:ext cx="12192000" cy="68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трелка вправо 28"/>
          <p:cNvSpPr/>
          <p:nvPr/>
        </p:nvSpPr>
        <p:spPr>
          <a:xfrm flipH="1">
            <a:off x="5535775" y="3318123"/>
            <a:ext cx="3366782" cy="1543161"/>
          </a:xfrm>
          <a:prstGeom prst="rightArrow">
            <a:avLst>
              <a:gd name="adj1" fmla="val 50000"/>
              <a:gd name="adj2" fmla="val 36127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Вещевое обеспечение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 flipH="1">
            <a:off x="5535775" y="4992372"/>
            <a:ext cx="3366782" cy="1905736"/>
          </a:xfrm>
          <a:prstGeom prst="rightArrow">
            <a:avLst>
              <a:gd name="adj1" fmla="val 50000"/>
              <a:gd name="adj2" fmla="val 30034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800" b="1" i="1" dirty="0" smtClean="0">
                <a:solidFill>
                  <a:srgbClr val="FFFF00"/>
                </a:solidFill>
              </a:rPr>
              <a:t>Бесплатное проживание в общежитии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1027" name="Picture 3" descr="Z:\!  ЛАБОРАТОРИЯ\проект фото\кв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16" y="7236"/>
            <a:ext cx="26342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трелка вправо 20"/>
          <p:cNvSpPr/>
          <p:nvPr/>
        </p:nvSpPr>
        <p:spPr>
          <a:xfrm>
            <a:off x="259514" y="414200"/>
            <a:ext cx="3393486" cy="1718656"/>
          </a:xfrm>
          <a:prstGeom prst="rightArrow">
            <a:avLst>
              <a:gd name="adj1" fmla="val 50000"/>
              <a:gd name="adj2" fmla="val 36127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Обучение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88677" y="2348686"/>
            <a:ext cx="3393486" cy="1718656"/>
          </a:xfrm>
          <a:prstGeom prst="rightArrow">
            <a:avLst>
              <a:gd name="adj1" fmla="val 50000"/>
              <a:gd name="adj2" fmla="val 36127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Спортивное развитие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59514" y="4378753"/>
            <a:ext cx="3393486" cy="1718656"/>
          </a:xfrm>
          <a:prstGeom prst="rightArrow">
            <a:avLst>
              <a:gd name="adj1" fmla="val 50000"/>
              <a:gd name="adj2" fmla="val 36127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Досуг 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и </a:t>
            </a:r>
            <a:r>
              <a:rPr lang="ru-RU" sz="2800" b="1" i="1" dirty="0" err="1" smtClean="0">
                <a:solidFill>
                  <a:srgbClr val="FFFF00"/>
                </a:solidFill>
              </a:rPr>
              <a:t>творчетсво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flipH="1">
            <a:off x="5483884" y="107136"/>
            <a:ext cx="3366782" cy="1509755"/>
          </a:xfrm>
          <a:prstGeom prst="rightArrow">
            <a:avLst>
              <a:gd name="adj1" fmla="val 50000"/>
              <a:gd name="adj2" fmla="val 36127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Денежное довольствие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 flipH="1">
            <a:off x="5511087" y="1708575"/>
            <a:ext cx="3366782" cy="1515835"/>
          </a:xfrm>
          <a:prstGeom prst="rightArrow">
            <a:avLst>
              <a:gd name="adj1" fmla="val 50000"/>
              <a:gd name="adj2" fmla="val 36127"/>
            </a:avLst>
          </a:prstGeom>
          <a:solidFill>
            <a:srgbClr val="14528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ru-RU" sz="2800" b="1" i="1" dirty="0" smtClean="0">
                <a:solidFill>
                  <a:srgbClr val="FFFF00"/>
                </a:solidFill>
              </a:rPr>
              <a:t>Бесплатное питание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9334" cy="1820987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8" y="197328"/>
            <a:ext cx="2757153" cy="1826305"/>
          </a:xfrm>
          <a:prstGeom prst="round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12" y="450214"/>
            <a:ext cx="2749390" cy="1820987"/>
          </a:xfrm>
          <a:prstGeom prst="round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2037242"/>
            <a:ext cx="2755560" cy="1837040"/>
          </a:xfrm>
          <a:prstGeom prst="round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6" y="2231509"/>
            <a:ext cx="2731481" cy="1820987"/>
          </a:xfrm>
          <a:prstGeom prst="round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99" y="2491288"/>
            <a:ext cx="2776950" cy="1851300"/>
          </a:xfrm>
          <a:prstGeom prst="round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8" y="3896135"/>
            <a:ext cx="2863105" cy="1908736"/>
          </a:xfrm>
          <a:prstGeom prst="round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7" y="4195098"/>
            <a:ext cx="2932388" cy="1954925"/>
          </a:xfrm>
          <a:prstGeom prst="round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49" y="4795586"/>
            <a:ext cx="3021313" cy="2014208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55" y="5703"/>
            <a:ext cx="2751722" cy="1850671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67" y="1741447"/>
            <a:ext cx="2881299" cy="1920867"/>
          </a:xfrm>
          <a:prstGeom prst="round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37" y="2722374"/>
            <a:ext cx="2867350" cy="1911566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05" y="3862333"/>
            <a:ext cx="2841637" cy="1997901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61" y="4315641"/>
            <a:ext cx="2858059" cy="2009448"/>
          </a:xfrm>
          <a:prstGeom prst="round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8067" r="7476" b="12153"/>
          <a:stretch/>
        </p:blipFill>
        <p:spPr>
          <a:xfrm>
            <a:off x="5166366" y="4738137"/>
            <a:ext cx="3160155" cy="20716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9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532" y="2490639"/>
            <a:ext cx="6839918" cy="5129939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74"/>
            <a:ext cx="4403340" cy="2935560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51710"/>
            <a:ext cx="4854327" cy="3236218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45024"/>
            <a:ext cx="4819464" cy="3212976"/>
          </a:xfrm>
          <a:prstGeom prst="round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063202" y="94739"/>
            <a:ext cx="3960440" cy="457150"/>
          </a:xfrm>
          <a:prstGeom prst="roundRect">
            <a:avLst/>
          </a:prstGeom>
          <a:solidFill>
            <a:srgbClr val="14528F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Выпускник академии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86908" y="1606146"/>
            <a:ext cx="3960440" cy="528316"/>
          </a:xfrm>
          <a:prstGeom prst="roundRect">
            <a:avLst/>
          </a:prstGeom>
          <a:solidFill>
            <a:srgbClr val="1452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Инженерные, командные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>
                <a:solidFill>
                  <a:schemeClr val="bg1"/>
                </a:solidFill>
              </a:rPr>
              <a:t>и </a:t>
            </a:r>
            <a:r>
              <a:rPr lang="ru-RU" b="1" i="1" dirty="0" smtClean="0">
                <a:solidFill>
                  <a:schemeClr val="bg1"/>
                </a:solidFill>
              </a:rPr>
              <a:t>научные должности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63202" y="644828"/>
            <a:ext cx="3960440" cy="868379"/>
          </a:xfrm>
          <a:prstGeom prst="roundRect">
            <a:avLst/>
          </a:prstGeom>
          <a:solidFill>
            <a:srgbClr val="1452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Служба </a:t>
            </a:r>
            <a:r>
              <a:rPr lang="ru-RU" b="1" i="1" dirty="0" smtClean="0">
                <a:solidFill>
                  <a:schemeClr val="bg1"/>
                </a:solidFill>
              </a:rPr>
              <a:t>в частях ВС </a:t>
            </a:r>
            <a:r>
              <a:rPr lang="ru-RU" b="1" i="1" dirty="0">
                <a:solidFill>
                  <a:schemeClr val="bg1"/>
                </a:solidFill>
              </a:rPr>
              <a:t>РФ </a:t>
            </a:r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и </a:t>
            </a:r>
            <a:r>
              <a:rPr lang="ru-RU" b="1" i="1" dirty="0">
                <a:solidFill>
                  <a:schemeClr val="bg1"/>
                </a:solidFill>
              </a:rPr>
              <a:t>научно-исследовательских учреждениях МО РФ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86908" y="2226481"/>
            <a:ext cx="3960440" cy="528316"/>
          </a:xfrm>
          <a:prstGeom prst="roundRect">
            <a:avLst/>
          </a:prstGeom>
          <a:solidFill>
            <a:srgbClr val="1452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Денежное довольствие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от 60-90 </a:t>
            </a:r>
            <a:r>
              <a:rPr lang="ru-RU" b="1" i="1" dirty="0" err="1" smtClean="0">
                <a:solidFill>
                  <a:schemeClr val="bg1"/>
                </a:solidFill>
              </a:rPr>
              <a:t>т.р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86908" y="2830562"/>
            <a:ext cx="3960440" cy="860646"/>
          </a:xfrm>
          <a:prstGeom prst="roundRect">
            <a:avLst/>
          </a:prstGeom>
          <a:solidFill>
            <a:srgbClr val="1452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Продолжение обучения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в </a:t>
            </a:r>
            <a:r>
              <a:rPr lang="ru-RU" b="1" i="1" dirty="0">
                <a:solidFill>
                  <a:schemeClr val="bg1"/>
                </a:solidFill>
              </a:rPr>
              <a:t>аспирантуре </a:t>
            </a:r>
            <a:r>
              <a:rPr lang="ru-RU" b="1" i="1" dirty="0" smtClean="0">
                <a:solidFill>
                  <a:schemeClr val="bg1"/>
                </a:solidFill>
              </a:rPr>
              <a:t>любого </a:t>
            </a:r>
            <a:r>
              <a:rPr lang="ru-RU" b="1" i="1" dirty="0">
                <a:solidFill>
                  <a:schemeClr val="bg1"/>
                </a:solidFill>
              </a:rPr>
              <a:t>политехнического ВУЗа  </a:t>
            </a:r>
            <a:r>
              <a:rPr lang="ru-RU" b="1" i="1" dirty="0" smtClean="0">
                <a:solidFill>
                  <a:schemeClr val="bg1"/>
                </a:solidFill>
              </a:rPr>
              <a:t>страны 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14:prism isContent="1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3275856" y="716836"/>
            <a:ext cx="5472608" cy="1488028"/>
          </a:xfrm>
          <a:prstGeom prst="roundRect">
            <a:avLst/>
          </a:prstGeom>
          <a:solidFill>
            <a:srgbClr val="1452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Ссылка на видеоролики о Военно-космической академии, факультетах и 52 кафедре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683568" y="401971"/>
            <a:ext cx="2263304" cy="2222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176" y="2996952"/>
            <a:ext cx="2370656" cy="344240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95536" y="3974139"/>
            <a:ext cx="5472608" cy="1488028"/>
          </a:xfrm>
          <a:prstGeom prst="roundRect">
            <a:avLst/>
          </a:prstGeom>
          <a:solidFill>
            <a:srgbClr val="1452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Ссылка на чат-бот 52 кафедры в </a:t>
            </a:r>
            <a:r>
              <a:rPr lang="en-US" sz="2800" i="1" dirty="0" smtClean="0">
                <a:solidFill>
                  <a:schemeClr val="bg1"/>
                </a:solidFill>
              </a:rPr>
              <a:t>Telegram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14:prism isContent="1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24416"/>
            <a:ext cx="12192000" cy="6882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11663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52 </a:t>
            </a:r>
            <a:r>
              <a:rPr lang="ru-RU" sz="4400" b="1" i="1" dirty="0">
                <a:solidFill>
                  <a:srgbClr val="FFFF00"/>
                </a:solidFill>
              </a:rPr>
              <a:t>кафедра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endParaRPr lang="ru-RU" sz="2800" b="1" i="1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Технологий и средств геофизического обеспечения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2371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4462"/>
          <a:stretch/>
        </p:blipFill>
        <p:spPr>
          <a:xfrm>
            <a:off x="107504" y="2492896"/>
            <a:ext cx="3647110" cy="37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80" y="4348049"/>
            <a:ext cx="2762633" cy="2369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448" y="2639378"/>
            <a:ext cx="3710483" cy="27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18675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0"/>
            <a:ext cx="9217973" cy="6790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3" y="2420888"/>
            <a:ext cx="208460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36632 -0.00532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3" y="1785038"/>
            <a:ext cx="3412896" cy="3384376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 flipH="1">
            <a:off x="3776397" y="1221031"/>
            <a:ext cx="4968552" cy="86409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/>
              <a:t>кафедра оптико-электронных средств </a:t>
            </a:r>
            <a:r>
              <a:rPr lang="ru-RU" sz="2000" i="1" dirty="0" smtClean="0"/>
              <a:t>контроля</a:t>
            </a:r>
            <a:endParaRPr lang="ru-RU" sz="2000" i="1" dirty="0"/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3776397" y="3845060"/>
            <a:ext cx="4968552" cy="86409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/>
              <a:t>кафедра космического радиоэлектронного контроля</a:t>
            </a:r>
          </a:p>
        </p:txBody>
      </p:sp>
      <p:sp>
        <p:nvSpPr>
          <p:cNvPr id="13" name="Пятиугольник 12"/>
          <p:cNvSpPr/>
          <p:nvPr/>
        </p:nvSpPr>
        <p:spPr>
          <a:xfrm flipH="1">
            <a:off x="3788523" y="2533045"/>
            <a:ext cx="4968552" cy="86409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/>
              <a:t>кафедра технологий и средств геофизического обеспечения</a:t>
            </a:r>
          </a:p>
        </p:txBody>
      </p:sp>
      <p:sp>
        <p:nvSpPr>
          <p:cNvPr id="7" name="Пятиугольник 6"/>
          <p:cNvSpPr/>
          <p:nvPr/>
        </p:nvSpPr>
        <p:spPr>
          <a:xfrm flipH="1">
            <a:off x="3788523" y="5076990"/>
            <a:ext cx="4968552" cy="86409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/>
              <a:t>кафедра технических средств комплексного контроля </a:t>
            </a:r>
            <a:endParaRPr lang="ru-RU" sz="2000" i="1" dirty="0" smtClean="0"/>
          </a:p>
          <a:p>
            <a:pPr algn="ctr"/>
            <a:r>
              <a:rPr lang="ru-RU" sz="2000" i="1" dirty="0" smtClean="0"/>
              <a:t>ракетно-космических объектов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42618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" dur="3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D02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3" grpId="1" animBg="1"/>
      <p:bldP spid="13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489627" y="5143204"/>
            <a:ext cx="8424936" cy="1368152"/>
          </a:xfrm>
          <a:prstGeom prst="flowChartProcess">
            <a:avLst/>
          </a:prstGeom>
          <a:solidFill>
            <a:srgbClr val="00206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C000"/>
                </a:solidFill>
              </a:rPr>
              <a:t>52 кафедра</a:t>
            </a:r>
          </a:p>
          <a:p>
            <a:pPr algn="ctr"/>
            <a:r>
              <a:rPr lang="ru-RU" sz="2400" b="1" i="1" dirty="0" smtClean="0">
                <a:solidFill>
                  <a:srgbClr val="FFC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Технологий и средств геофизического обеспечения</a:t>
            </a:r>
            <a:endParaRPr lang="ru-RU" sz="2400" b="1" i="1" dirty="0">
              <a:solidFill>
                <a:srgbClr val="FFC0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26" name="Picture 2" descr="http://5f.vka/img/%D1%8D%D0%BC%D0%B1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19" y="897512"/>
            <a:ext cx="3168352" cy="41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роцесс 5"/>
          <p:cNvSpPr/>
          <p:nvPr/>
        </p:nvSpPr>
        <p:spPr>
          <a:xfrm>
            <a:off x="3140575" y="-12838"/>
            <a:ext cx="3168352" cy="1368152"/>
          </a:xfrm>
          <a:prstGeom prst="flowChartProcess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Год основания</a:t>
            </a:r>
          </a:p>
          <a:p>
            <a:pPr algn="ctr"/>
            <a:r>
              <a:rPr lang="ru-RU" sz="2400" b="1" i="1" dirty="0" smtClean="0">
                <a:solidFill>
                  <a:srgbClr val="FFC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1935</a:t>
            </a:r>
            <a:endParaRPr lang="ru-RU" sz="2400" b="1" i="1" dirty="0">
              <a:solidFill>
                <a:srgbClr val="FFC0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55576" y="1477808"/>
            <a:ext cx="7920880" cy="3391351"/>
          </a:xfrm>
          <a:prstGeom prst="flowChartAlternateProcess">
            <a:avLst/>
          </a:prstGeom>
          <a:solidFill>
            <a:srgbClr val="003D9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осуществляет подготовку </a:t>
            </a:r>
            <a:r>
              <a:rPr lang="ru-RU" sz="2000" b="1" i="1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высококвалифицированных </a:t>
            </a:r>
            <a:r>
              <a:rPr lang="ru-RU" sz="2000" b="1" i="1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 </a:t>
            </a:r>
            <a:r>
              <a:rPr lang="ru-RU" sz="2000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области </a:t>
            </a:r>
            <a:r>
              <a:rPr lang="ru-RU" sz="2000" b="1" i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сбора и обработки информации о состоянии природной среды</a:t>
            </a:r>
            <a:endParaRPr lang="ru-RU" sz="2000" b="1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специальности: </a:t>
            </a:r>
            <a:endParaRPr lang="ru-RU" sz="2000" b="1" i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b="1" i="1" dirty="0" smtClean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Метеорология специального назначения</a:t>
            </a:r>
            <a:r>
              <a:rPr lang="ru-RU" sz="2000" b="1" i="1" dirty="0" smtClean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i="1" dirty="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4362" y="2907432"/>
            <a:ext cx="1584176" cy="792088"/>
          </a:xfrm>
          <a:prstGeom prst="roundRect">
            <a:avLst/>
          </a:prstGeom>
          <a:solidFill>
            <a:srgbClr val="003D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Учебные дисциплины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91948" y="1103564"/>
            <a:ext cx="1728192" cy="576064"/>
          </a:xfrm>
          <a:prstGeom prst="roundRect">
            <a:avLst/>
          </a:prstGeom>
          <a:solidFill>
            <a:srgbClr val="186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Военные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47864" y="3021546"/>
            <a:ext cx="1728192" cy="558552"/>
          </a:xfrm>
          <a:prstGeom prst="roundRect">
            <a:avLst/>
          </a:prstGeom>
          <a:solidFill>
            <a:srgbClr val="186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Специальные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91948" y="4786381"/>
            <a:ext cx="1728192" cy="571872"/>
          </a:xfrm>
          <a:prstGeom prst="roundRect">
            <a:avLst/>
          </a:prstGeom>
          <a:solidFill>
            <a:srgbClr val="186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Общие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0356" y="78236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Огневая подготовка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32902" y="86991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Общая тактика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75448" y="109163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Медицинская подготовка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01853" y="448206"/>
            <a:ext cx="1800200" cy="878077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chemeClr val="bg1"/>
                </a:solidFill>
              </a:rPr>
              <a:t>Радиационная химическая и  биологическая защита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48844" y="2453281"/>
            <a:ext cx="1728192" cy="558552"/>
          </a:xfrm>
          <a:prstGeom prst="roundRect">
            <a:avLst/>
          </a:prstGeom>
          <a:solidFill>
            <a:srgbClr val="186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Базовые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48844" y="3711587"/>
            <a:ext cx="1728192" cy="558552"/>
          </a:xfrm>
          <a:prstGeom prst="roundRect">
            <a:avLst/>
          </a:prstGeom>
          <a:solidFill>
            <a:srgbClr val="186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Прикладные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31116" y="2009022"/>
            <a:ext cx="1728193" cy="896079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Data Science </a:t>
            </a:r>
            <a:r>
              <a:rPr lang="ru-RU" b="1" dirty="0" smtClean="0">
                <a:solidFill>
                  <a:schemeClr val="bg1"/>
                </a:solidFill>
              </a:rPr>
              <a:t>и машинное обучение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48844" y="995123"/>
            <a:ext cx="1944216" cy="1227959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Физика атмосферы, океана и </a:t>
            </a:r>
            <a:r>
              <a:rPr lang="ru-RU" b="1" dirty="0">
                <a:solidFill>
                  <a:schemeClr val="bg1"/>
                </a:solidFill>
              </a:rPr>
              <a:t>околоземного космического </a:t>
            </a:r>
            <a:r>
              <a:rPr lang="ru-RU" b="1" dirty="0" smtClean="0">
                <a:solidFill>
                  <a:schemeClr val="bg1"/>
                </a:solidFill>
              </a:rPr>
              <a:t>пространства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68144" y="1484784"/>
            <a:ext cx="2246759" cy="430250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Программирование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87355" y="3049618"/>
            <a:ext cx="2545085" cy="743233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Космическая метеорология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02256" y="3878977"/>
            <a:ext cx="2257053" cy="907403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chemeClr val="bg1"/>
                </a:solidFill>
              </a:rPr>
              <a:t>Метеорология и гидрология специального назначения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92960" y="4950934"/>
            <a:ext cx="2539480" cy="782322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chemeClr val="bg1"/>
                </a:solidFill>
              </a:rPr>
              <a:t>Воздействия на атмосферные процессы и явления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31640" y="6276504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Культурология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008" y="5664620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Правоведение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30949" y="4953232"/>
            <a:ext cx="1774693" cy="78002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chemeClr val="bg1"/>
                </a:solidFill>
              </a:rPr>
              <a:t>Синоптическая метеорология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37757" y="5864595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Иностранный язык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55215" y="6276504"/>
            <a:ext cx="1728192" cy="576064"/>
          </a:xfrm>
          <a:prstGeom prst="roundRect">
            <a:avLst/>
          </a:prstGeom>
          <a:solidFill>
            <a:srgbClr val="0415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Физическая культура</a:t>
            </a:r>
          </a:p>
        </p:txBody>
      </p:sp>
      <p:cxnSp>
        <p:nvCxnSpPr>
          <p:cNvPr id="30" name="Соединительная линия уступом 29"/>
          <p:cNvCxnSpPr>
            <a:stCxn id="4" idx="3"/>
            <a:endCxn id="6" idx="1"/>
          </p:cNvCxnSpPr>
          <p:nvPr/>
        </p:nvCxnSpPr>
        <p:spPr>
          <a:xfrm flipV="1">
            <a:off x="1668538" y="3300822"/>
            <a:ext cx="279326" cy="2654"/>
          </a:xfrm>
          <a:prstGeom prst="bentConnector3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4" idx="3"/>
            <a:endCxn id="5" idx="1"/>
          </p:cNvCxnSpPr>
          <p:nvPr/>
        </p:nvCxnSpPr>
        <p:spPr>
          <a:xfrm flipV="1">
            <a:off x="1668538" y="1391596"/>
            <a:ext cx="323410" cy="1911880"/>
          </a:xfrm>
          <a:prstGeom prst="bentConnector3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4" idx="3"/>
            <a:endCxn id="7" idx="1"/>
          </p:cNvCxnSpPr>
          <p:nvPr/>
        </p:nvCxnSpPr>
        <p:spPr>
          <a:xfrm>
            <a:off x="1668538" y="3303476"/>
            <a:ext cx="323410" cy="1768841"/>
          </a:xfrm>
          <a:prstGeom prst="bentConnector3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6" idx="3"/>
            <a:endCxn id="12" idx="1"/>
          </p:cNvCxnSpPr>
          <p:nvPr/>
        </p:nvCxnSpPr>
        <p:spPr>
          <a:xfrm flipV="1">
            <a:off x="3676056" y="2732557"/>
            <a:ext cx="172788" cy="568265"/>
          </a:xfrm>
          <a:prstGeom prst="bentConnector3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6" idx="3"/>
            <a:endCxn id="13" idx="1"/>
          </p:cNvCxnSpPr>
          <p:nvPr/>
        </p:nvCxnSpPr>
        <p:spPr>
          <a:xfrm>
            <a:off x="3676056" y="3300822"/>
            <a:ext cx="172788" cy="690041"/>
          </a:xfrm>
          <a:prstGeom prst="bentConnector3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5" idx="0"/>
            <a:endCxn id="8" idx="2"/>
          </p:cNvCxnSpPr>
          <p:nvPr/>
        </p:nvCxnSpPr>
        <p:spPr>
          <a:xfrm rot="16200000" flipV="1">
            <a:off x="2080616" y="328136"/>
            <a:ext cx="449264" cy="1101592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5" idx="0"/>
            <a:endCxn id="9" idx="2"/>
          </p:cNvCxnSpPr>
          <p:nvPr/>
        </p:nvCxnSpPr>
        <p:spPr>
          <a:xfrm rot="5400000" flipH="1" flipV="1">
            <a:off x="3056267" y="462833"/>
            <a:ext cx="440509" cy="840954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5" idx="0"/>
            <a:endCxn id="10" idx="2"/>
          </p:cNvCxnSpPr>
          <p:nvPr/>
        </p:nvCxnSpPr>
        <p:spPr>
          <a:xfrm rot="5400000" flipH="1" flipV="1">
            <a:off x="4038626" y="-497354"/>
            <a:ext cx="418337" cy="2783500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endCxn id="11" idx="1"/>
          </p:cNvCxnSpPr>
          <p:nvPr/>
        </p:nvCxnSpPr>
        <p:spPr>
          <a:xfrm>
            <a:off x="5639545" y="883239"/>
            <a:ext cx="962308" cy="400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stCxn id="12" idx="3"/>
            <a:endCxn id="15" idx="2"/>
          </p:cNvCxnSpPr>
          <p:nvPr/>
        </p:nvCxnSpPr>
        <p:spPr>
          <a:xfrm flipH="1" flipV="1">
            <a:off x="4820952" y="2223082"/>
            <a:ext cx="756084" cy="509475"/>
          </a:xfrm>
          <a:prstGeom prst="bentConnector4">
            <a:avLst>
              <a:gd name="adj1" fmla="val -30235"/>
              <a:gd name="adj2" fmla="val 77408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>
            <a:stCxn id="12" idx="3"/>
            <a:endCxn id="14" idx="1"/>
          </p:cNvCxnSpPr>
          <p:nvPr/>
        </p:nvCxnSpPr>
        <p:spPr>
          <a:xfrm flipV="1">
            <a:off x="5577036" y="2457062"/>
            <a:ext cx="1654080" cy="275495"/>
          </a:xfrm>
          <a:prstGeom prst="bentConnector3">
            <a:avLst>
              <a:gd name="adj1" fmla="val 8597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ная линия уступом 68"/>
          <p:cNvCxnSpPr>
            <a:stCxn id="12" idx="3"/>
            <a:endCxn id="16" idx="2"/>
          </p:cNvCxnSpPr>
          <p:nvPr/>
        </p:nvCxnSpPr>
        <p:spPr>
          <a:xfrm flipV="1">
            <a:off x="5577036" y="1915034"/>
            <a:ext cx="1414488" cy="817523"/>
          </a:xfrm>
          <a:prstGeom prst="bentConnector2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3" idx="3"/>
            <a:endCxn id="17" idx="1"/>
          </p:cNvCxnSpPr>
          <p:nvPr/>
        </p:nvCxnSpPr>
        <p:spPr>
          <a:xfrm flipV="1">
            <a:off x="5577036" y="3421235"/>
            <a:ext cx="410319" cy="569628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Соединительная линия уступом 74"/>
          <p:cNvCxnSpPr>
            <a:stCxn id="13" idx="3"/>
            <a:endCxn id="18" idx="1"/>
          </p:cNvCxnSpPr>
          <p:nvPr/>
        </p:nvCxnSpPr>
        <p:spPr>
          <a:xfrm>
            <a:off x="5577036" y="3990863"/>
            <a:ext cx="1125220" cy="34181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Соединительная линия уступом 76"/>
          <p:cNvCxnSpPr>
            <a:stCxn id="13" idx="3"/>
            <a:endCxn id="19" idx="1"/>
          </p:cNvCxnSpPr>
          <p:nvPr/>
        </p:nvCxnSpPr>
        <p:spPr>
          <a:xfrm>
            <a:off x="5577036" y="3990863"/>
            <a:ext cx="415924" cy="1351232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оединительная линия уступом 78"/>
          <p:cNvCxnSpPr>
            <a:stCxn id="7" idx="2"/>
            <a:endCxn id="21" idx="0"/>
          </p:cNvCxnSpPr>
          <p:nvPr/>
        </p:nvCxnSpPr>
        <p:spPr>
          <a:xfrm rot="5400000">
            <a:off x="1746891" y="4555466"/>
            <a:ext cx="306367" cy="1911940"/>
          </a:xfrm>
          <a:prstGeom prst="bent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>
            <a:stCxn id="7" idx="2"/>
            <a:endCxn id="20" idx="0"/>
          </p:cNvCxnSpPr>
          <p:nvPr/>
        </p:nvCxnSpPr>
        <p:spPr>
          <a:xfrm rot="5400000">
            <a:off x="2066765" y="5487224"/>
            <a:ext cx="918251" cy="66030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ная линия уступом 82"/>
          <p:cNvCxnSpPr>
            <a:stCxn id="7" idx="2"/>
            <a:endCxn id="23" idx="1"/>
          </p:cNvCxnSpPr>
          <p:nvPr/>
        </p:nvCxnSpPr>
        <p:spPr>
          <a:xfrm rot="16200000" flipH="1">
            <a:off x="3899713" y="4314583"/>
            <a:ext cx="794374" cy="2881713"/>
          </a:xfrm>
          <a:prstGeom prst="bentConnector2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Соединительная линия уступом 101"/>
          <p:cNvCxnSpPr>
            <a:stCxn id="7" idx="2"/>
            <a:endCxn id="24" idx="0"/>
          </p:cNvCxnSpPr>
          <p:nvPr/>
        </p:nvCxnSpPr>
        <p:spPr>
          <a:xfrm rot="16200000" flipH="1">
            <a:off x="3228552" y="4985744"/>
            <a:ext cx="918251" cy="1663267"/>
          </a:xfrm>
          <a:prstGeom prst="bentConnector3">
            <a:avLst>
              <a:gd name="adj1" fmla="val 8651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22" idx="3"/>
          </p:cNvCxnSpPr>
          <p:nvPr/>
        </p:nvCxnSpPr>
        <p:spPr>
          <a:xfrm flipV="1">
            <a:off x="5605642" y="5342095"/>
            <a:ext cx="187418" cy="11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1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000">
        <p14:prism isContent="1" isInverted="1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9054" y="404664"/>
            <a:ext cx="8712008" cy="705118"/>
          </a:xfrm>
          <a:prstGeom prst="roundRect">
            <a:avLst/>
          </a:prstGeom>
          <a:solidFill>
            <a:srgbClr val="0C2B5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Состав кафедры</a:t>
            </a:r>
            <a:endParaRPr lang="ru-RU" sz="2800" dirty="0">
              <a:solidFill>
                <a:srgbClr val="FFFF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49054" y="1250795"/>
            <a:ext cx="8047944" cy="1783922"/>
            <a:chOff x="249054" y="1250795"/>
            <a:chExt cx="8047944" cy="178392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2620" y="1250795"/>
              <a:ext cx="2684378" cy="17839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Блок-схема: альтернативный процесс 21"/>
            <p:cNvSpPr/>
            <p:nvPr/>
          </p:nvSpPr>
          <p:spPr>
            <a:xfrm>
              <a:off x="249054" y="1455237"/>
              <a:ext cx="5043026" cy="1351045"/>
            </a:xfrm>
            <a:prstGeom prst="flowChartAlternateProcess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ru-RU" b="1" dirty="0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Теоретические и практические занятия проводят высококлассные специалисты, в числе которых:</a:t>
              </a:r>
            </a:p>
            <a:p>
              <a:pPr marL="342900" indent="-342900">
                <a:lnSpc>
                  <a:spcPct val="70000"/>
                </a:lnSpc>
                <a:buFont typeface="Wingdings" panose="05000000000000000000" pitchFamily="2" charset="2"/>
                <a:buChar char="Ø"/>
              </a:pPr>
              <a:r>
                <a:rPr lang="ru-RU" b="1" dirty="0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5 профессоров;</a:t>
              </a:r>
            </a:p>
            <a:p>
              <a:pPr marL="342900" indent="-342900">
                <a:lnSpc>
                  <a:spcPct val="70000"/>
                </a:lnSpc>
                <a:buFont typeface="Wingdings" panose="05000000000000000000" pitchFamily="2" charset="2"/>
                <a:buChar char="Ø"/>
              </a:pPr>
              <a:r>
                <a:rPr lang="ru-RU" b="1" dirty="0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9 докторов технических наук;</a:t>
              </a:r>
            </a:p>
            <a:p>
              <a:pPr marL="342900" indent="-342900">
                <a:lnSpc>
                  <a:spcPct val="70000"/>
                </a:lnSpc>
                <a:buFont typeface="Wingdings" panose="05000000000000000000" pitchFamily="2" charset="2"/>
                <a:buChar char="Ø"/>
              </a:pPr>
              <a:r>
                <a:rPr lang="ru-RU" b="1" dirty="0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13 кандидатов технических наук.</a:t>
              </a:r>
              <a:endParaRPr lang="ru-RU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49054" y="2882410"/>
            <a:ext cx="8712008" cy="1800199"/>
            <a:chOff x="249054" y="2882410"/>
            <a:chExt cx="8712008" cy="1800199"/>
          </a:xfrm>
        </p:grpSpPr>
        <p:sp>
          <p:nvSpPr>
            <p:cNvPr id="39" name="Блок-схема: альтернативный процесс 38"/>
            <p:cNvSpPr/>
            <p:nvPr/>
          </p:nvSpPr>
          <p:spPr>
            <a:xfrm>
              <a:off x="249054" y="3240359"/>
              <a:ext cx="5043026" cy="1351045"/>
            </a:xfrm>
            <a:prstGeom prst="flowChartAlternateProcess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ru-RU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В состав кафедры входят две учебные лаборатории:</a:t>
              </a:r>
            </a:p>
            <a:p>
              <a:pPr marL="285750" indent="-285750">
                <a:lnSpc>
                  <a:spcPct val="70000"/>
                </a:lnSpc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лаборатория средств гидрометеорологических измерений; </a:t>
              </a:r>
            </a:p>
            <a:p>
              <a:pPr marL="285750" indent="-285750">
                <a:lnSpc>
                  <a:spcPct val="70000"/>
                </a:lnSpc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учебная геофизическая обсерватория.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55" t="20355" r="31306" b="11801"/>
            <a:stretch/>
          </p:blipFill>
          <p:spPr>
            <a:xfrm>
              <a:off x="6486393" y="2882410"/>
              <a:ext cx="2474669" cy="1800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Группа 10"/>
          <p:cNvGrpSpPr/>
          <p:nvPr/>
        </p:nvGrpSpPr>
        <p:grpSpPr>
          <a:xfrm>
            <a:off x="249054" y="4218652"/>
            <a:ext cx="8778318" cy="2526906"/>
            <a:chOff x="249054" y="4218652"/>
            <a:chExt cx="8778318" cy="2526906"/>
          </a:xfrm>
        </p:grpSpPr>
        <p:sp>
          <p:nvSpPr>
            <p:cNvPr id="36" name="Блок-схема: альтернативный процесс 35"/>
            <p:cNvSpPr/>
            <p:nvPr/>
          </p:nvSpPr>
          <p:spPr>
            <a:xfrm>
              <a:off x="249054" y="5020864"/>
              <a:ext cx="5043026" cy="1351045"/>
            </a:xfrm>
            <a:prstGeom prst="flowChartAlternateProcess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ru-RU" b="1" dirty="0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Полевые практики проводятся </a:t>
              </a:r>
              <a:r>
                <a:rPr lang="ru-RU" b="1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на геофизическом полигоне</a:t>
              </a:r>
              <a:endParaRPr lang="ru-RU" b="1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0" t="20880"/>
            <a:stretch/>
          </p:blipFill>
          <p:spPr>
            <a:xfrm>
              <a:off x="5610663" y="4218652"/>
              <a:ext cx="2370950" cy="16044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400" y="5211079"/>
              <a:ext cx="2045972" cy="15344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315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14:ferris dir="l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Блок-схема: альтернативный процесс 34"/>
          <p:cNvSpPr/>
          <p:nvPr/>
        </p:nvSpPr>
        <p:spPr>
          <a:xfrm>
            <a:off x="5088891" y="4957910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0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Научно-исследовательская работа в области применения систем </a:t>
            </a:r>
            <a:r>
              <a:rPr lang="ru-RU" sz="2000" b="1" dirty="0" err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радиоконтроля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59994" y="4933957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Изучение перспективных форм представления информации с помощью </a:t>
            </a:r>
            <a:r>
              <a:rPr lang="ru-RU" sz="1600" b="1" dirty="0" err="1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инфографики</a:t>
            </a: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голографии </a:t>
            </a:r>
            <a:endParaRPr lang="ru-RU" sz="1600" b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виртуальной </a:t>
            </a:r>
            <a:r>
              <a:rPr lang="ru-RU" sz="1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реальности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377195" y="3439909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Изучение форм и способов применения технологий искусственного </a:t>
            </a:r>
            <a:r>
              <a:rPr lang="ru-RU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интеллекта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3383929" y="3400398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Изучение отечественных и зарубежных радиоэлектронных средств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352656" y="3406956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7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Работа с современными комплексами космического радиоэлектронного контроля</a:t>
            </a:r>
            <a:endParaRPr lang="ru-RU" sz="1700" dirty="0">
              <a:solidFill>
                <a:srgbClr val="FFFF00"/>
              </a:solidFill>
            </a:endParaRP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6373010" y="1894018"/>
            <a:ext cx="2590518" cy="1356536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Обработка радиосигналов, используемых в радиолокации и радионавигации, </a:t>
            </a:r>
            <a:endParaRPr lang="ru-RU" sz="1600" b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 же в спутниковых </a:t>
            </a:r>
            <a:endParaRPr lang="ru-RU" sz="1600" b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сотовых системах </a:t>
            </a:r>
            <a:r>
              <a:rPr lang="ru-RU" sz="1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связи  </a:t>
            </a:r>
            <a:endParaRPr lang="ru-RU" sz="16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3396843" y="1900315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Изучение состава и назначения современных информационных средств и систем приема и передачи радиосигналов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620688"/>
            <a:ext cx="8640000" cy="1152128"/>
          </a:xfrm>
          <a:prstGeom prst="roundRect">
            <a:avLst/>
          </a:prstGeom>
          <a:solidFill>
            <a:srgbClr val="0C2B5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подготовки по профилю кафедры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" t="5255" r="960" b="5849"/>
          <a:stretch/>
        </p:blipFill>
        <p:spPr>
          <a:xfrm>
            <a:off x="6401314" y="1909365"/>
            <a:ext cx="2520000" cy="1309772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5605"/>
          <a:stretch/>
        </p:blipFill>
        <p:spPr>
          <a:xfrm>
            <a:off x="364684" y="3425110"/>
            <a:ext cx="2520000" cy="1309771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5" r="17451" b="34982"/>
          <a:stretch/>
        </p:blipFill>
        <p:spPr>
          <a:xfrm>
            <a:off x="3407139" y="3419897"/>
            <a:ext cx="2520000" cy="129013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b="29413"/>
          <a:stretch/>
        </p:blipFill>
        <p:spPr>
          <a:xfrm>
            <a:off x="6390174" y="3463488"/>
            <a:ext cx="2520000" cy="127758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b="20105"/>
          <a:stretch/>
        </p:blipFill>
        <p:spPr>
          <a:xfrm>
            <a:off x="1803551" y="4963327"/>
            <a:ext cx="2520000" cy="1275311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r="2569" b="12683"/>
          <a:stretch/>
        </p:blipFill>
        <p:spPr>
          <a:xfrm>
            <a:off x="5113010" y="4994162"/>
            <a:ext cx="2520000" cy="129084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14359" r="-244" b="16787"/>
          <a:stretch/>
        </p:blipFill>
        <p:spPr>
          <a:xfrm>
            <a:off x="3414094" y="1922764"/>
            <a:ext cx="2520000" cy="1309772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2" name="Блок-схема: альтернативный процесс 21"/>
          <p:cNvSpPr/>
          <p:nvPr/>
        </p:nvSpPr>
        <p:spPr>
          <a:xfrm>
            <a:off x="317636" y="1887484"/>
            <a:ext cx="2568238" cy="135104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Программирование на языках высокого уровня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1" t="10344" b="26922"/>
          <a:stretch/>
        </p:blipFill>
        <p:spPr>
          <a:xfrm>
            <a:off x="341755" y="1920583"/>
            <a:ext cx="2520000" cy="1287336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255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14:ferris dir="l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035887" y="1495946"/>
            <a:ext cx="7199840" cy="667016"/>
          </a:xfrm>
          <a:prstGeom prst="roundRect">
            <a:avLst/>
          </a:prstGeom>
          <a:solidFill>
            <a:srgbClr val="0C2B5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Обучение в северной столице России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58" y="838923"/>
            <a:ext cx="7389118" cy="4932236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2" y="31087"/>
            <a:ext cx="3848477" cy="2405299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4" y="4360874"/>
            <a:ext cx="3817390" cy="2549897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87" y="31087"/>
            <a:ext cx="3947665" cy="2621908"/>
          </a:xfrm>
          <a:prstGeom prst="flowChartAlternateProcess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35" y="4351953"/>
            <a:ext cx="3803711" cy="2535174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27" y="2119705"/>
            <a:ext cx="3348372" cy="2232248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3" b="7188"/>
          <a:stretch/>
        </p:blipFill>
        <p:spPr>
          <a:xfrm>
            <a:off x="16311" y="2002413"/>
            <a:ext cx="3327286" cy="2687744"/>
          </a:xfrm>
          <a:prstGeom prst="flowChartAlternateProcess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12508" y="3049070"/>
            <a:ext cx="74465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rgbClr val="003D9E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Санкт-Петербург</a:t>
            </a:r>
            <a:endParaRPr lang="ru-RU" sz="5400" b="1" i="1" dirty="0">
              <a:ln w="22225">
                <a:solidFill>
                  <a:srgbClr val="003D9E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erris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318</Words>
  <Application>Microsoft Office PowerPoint</Application>
  <PresentationFormat>Экран (4:3)</PresentationFormat>
  <Paragraphs>77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GungsuhChe</vt:lpstr>
      <vt:lpstr>Arial</vt:lpstr>
      <vt:lpstr>Bookman Old Style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Белихин Е.Н.</dc:creator>
  <cp:lastModifiedBy>Екатерина</cp:lastModifiedBy>
  <cp:revision>91</cp:revision>
  <dcterms:created xsi:type="dcterms:W3CDTF">2021-12-06T12:37:05Z</dcterms:created>
  <dcterms:modified xsi:type="dcterms:W3CDTF">2023-12-25T10:15:42Z</dcterms:modified>
</cp:coreProperties>
</file>